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61" r:id="rId6"/>
    <p:sldId id="259" r:id="rId7"/>
    <p:sldId id="263" r:id="rId8"/>
    <p:sldId id="260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E381BA-0C1F-43FF-8CAA-4C4C0B3AB2D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60491D8-3648-4B27-BAB2-7206AEB03C7E}">
      <dgm:prSet/>
      <dgm:spPr/>
      <dgm:t>
        <a:bodyPr/>
        <a:lstStyle/>
        <a:p>
          <a:r>
            <a:rPr lang="pt-BR"/>
            <a:t>Outra alternativa de uso seria a de adicionar probabilidade, então caso o jogador A receba uma bola de tipo X, cada maneira que o jogador  pode rebater teria uma probabilidade de acerto diferente, esses dados poderiam ser buscados no site oficial da federação ou em sites específicos em análises do jogo</a:t>
          </a:r>
          <a:endParaRPr lang="en-US"/>
        </a:p>
      </dgm:t>
    </dgm:pt>
    <dgm:pt modelId="{42F98EED-BCFA-4FE9-B59B-412825BDF7D4}" type="parTrans" cxnId="{DE266CB3-6ABF-4A1B-91F3-633EDACCA72C}">
      <dgm:prSet/>
      <dgm:spPr/>
      <dgm:t>
        <a:bodyPr/>
        <a:lstStyle/>
        <a:p>
          <a:endParaRPr lang="en-US"/>
        </a:p>
      </dgm:t>
    </dgm:pt>
    <dgm:pt modelId="{461D55B3-E62B-4B0B-B0F2-94562BD62E9B}" type="sibTrans" cxnId="{DE266CB3-6ABF-4A1B-91F3-633EDACCA72C}">
      <dgm:prSet/>
      <dgm:spPr/>
      <dgm:t>
        <a:bodyPr/>
        <a:lstStyle/>
        <a:p>
          <a:endParaRPr lang="en-US"/>
        </a:p>
      </dgm:t>
    </dgm:pt>
    <dgm:pt modelId="{5C9EF5D5-A3E3-4AC0-8947-DEB4D3554261}">
      <dgm:prSet/>
      <dgm:spPr/>
      <dgm:t>
        <a:bodyPr/>
        <a:lstStyle/>
        <a:p>
          <a:r>
            <a:rPr lang="pt-BR"/>
            <a:t>Pode-se ainda adicionar uma variável que seja o tipo de quadra, e montar a lógica do jogo de acordo, com um tipo de batida sendo beneficiada, outra piorando, pontos mais longos ou mais curtos...</a:t>
          </a:r>
          <a:endParaRPr lang="en-US"/>
        </a:p>
      </dgm:t>
    </dgm:pt>
    <dgm:pt modelId="{1C355EB3-B84E-4CAE-8DD3-8F6505EE9D62}" type="parTrans" cxnId="{DE8EF8BC-6DBE-4129-9D0F-E3F4EA8CCB6A}">
      <dgm:prSet/>
      <dgm:spPr/>
      <dgm:t>
        <a:bodyPr/>
        <a:lstStyle/>
        <a:p>
          <a:endParaRPr lang="en-US"/>
        </a:p>
      </dgm:t>
    </dgm:pt>
    <dgm:pt modelId="{8292DB62-C320-4740-A982-24A9C4179A66}" type="sibTrans" cxnId="{DE8EF8BC-6DBE-4129-9D0F-E3F4EA8CCB6A}">
      <dgm:prSet/>
      <dgm:spPr/>
      <dgm:t>
        <a:bodyPr/>
        <a:lstStyle/>
        <a:p>
          <a:endParaRPr lang="en-US"/>
        </a:p>
      </dgm:t>
    </dgm:pt>
    <dgm:pt modelId="{13AE6191-901B-4B5C-A37C-ED1BC75F33A6}">
      <dgm:prSet/>
      <dgm:spPr/>
      <dgm:t>
        <a:bodyPr/>
        <a:lstStyle/>
        <a:p>
          <a:r>
            <a:rPr lang="pt-BR"/>
            <a:t>São dezenas de casos de uso, podendo-se aumentar a complexidade até chegar a uma análise fiel do jogo   </a:t>
          </a:r>
          <a:endParaRPr lang="en-US"/>
        </a:p>
      </dgm:t>
    </dgm:pt>
    <dgm:pt modelId="{F43C2BC5-9F41-4881-A341-234B4B3AA98F}" type="parTrans" cxnId="{5636AE3F-D3DC-47A0-8B4D-5BEAB2465078}">
      <dgm:prSet/>
      <dgm:spPr/>
      <dgm:t>
        <a:bodyPr/>
        <a:lstStyle/>
        <a:p>
          <a:endParaRPr lang="en-US"/>
        </a:p>
      </dgm:t>
    </dgm:pt>
    <dgm:pt modelId="{5584FCF9-2851-4791-86D1-821C2AAC94CB}" type="sibTrans" cxnId="{5636AE3F-D3DC-47A0-8B4D-5BEAB2465078}">
      <dgm:prSet/>
      <dgm:spPr/>
      <dgm:t>
        <a:bodyPr/>
        <a:lstStyle/>
        <a:p>
          <a:endParaRPr lang="en-US"/>
        </a:p>
      </dgm:t>
    </dgm:pt>
    <dgm:pt modelId="{AD122678-FF8A-4E84-9440-6446A68C22CA}" type="pres">
      <dgm:prSet presAssocID="{1DE381BA-0C1F-43FF-8CAA-4C4C0B3AB2D4}" presName="linear" presStyleCnt="0">
        <dgm:presLayoutVars>
          <dgm:animLvl val="lvl"/>
          <dgm:resizeHandles val="exact"/>
        </dgm:presLayoutVars>
      </dgm:prSet>
      <dgm:spPr/>
    </dgm:pt>
    <dgm:pt modelId="{9C06FD91-5351-4AE4-ACD6-F67F5F2EFB61}" type="pres">
      <dgm:prSet presAssocID="{560491D8-3648-4B27-BAB2-7206AEB03C7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C53754E-8E54-46DF-A347-FE66DAE076EA}" type="pres">
      <dgm:prSet presAssocID="{461D55B3-E62B-4B0B-B0F2-94562BD62E9B}" presName="spacer" presStyleCnt="0"/>
      <dgm:spPr/>
    </dgm:pt>
    <dgm:pt modelId="{D559B766-560B-4CDD-B005-B2A017910AA9}" type="pres">
      <dgm:prSet presAssocID="{5C9EF5D5-A3E3-4AC0-8947-DEB4D355426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2E8A4FC-194A-4110-B9FA-2B872851A87B}" type="pres">
      <dgm:prSet presAssocID="{8292DB62-C320-4740-A982-24A9C4179A66}" presName="spacer" presStyleCnt="0"/>
      <dgm:spPr/>
    </dgm:pt>
    <dgm:pt modelId="{0951C0AF-EC06-43E3-8E1B-6EB9D042BFDC}" type="pres">
      <dgm:prSet presAssocID="{13AE6191-901B-4B5C-A37C-ED1BC75F33A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636AE3F-D3DC-47A0-8B4D-5BEAB2465078}" srcId="{1DE381BA-0C1F-43FF-8CAA-4C4C0B3AB2D4}" destId="{13AE6191-901B-4B5C-A37C-ED1BC75F33A6}" srcOrd="2" destOrd="0" parTransId="{F43C2BC5-9F41-4881-A341-234B4B3AA98F}" sibTransId="{5584FCF9-2851-4791-86D1-821C2AAC94CB}"/>
    <dgm:cxn modelId="{4B3F6E62-2C12-4DF3-94C6-9597CC5A23ED}" type="presOf" srcId="{5C9EF5D5-A3E3-4AC0-8947-DEB4D3554261}" destId="{D559B766-560B-4CDD-B005-B2A017910AA9}" srcOrd="0" destOrd="0" presId="urn:microsoft.com/office/officeart/2005/8/layout/vList2"/>
    <dgm:cxn modelId="{F033786E-5E8A-48CE-8C9A-40F137D9859E}" type="presOf" srcId="{560491D8-3648-4B27-BAB2-7206AEB03C7E}" destId="{9C06FD91-5351-4AE4-ACD6-F67F5F2EFB61}" srcOrd="0" destOrd="0" presId="urn:microsoft.com/office/officeart/2005/8/layout/vList2"/>
    <dgm:cxn modelId="{19050054-7C78-495E-9499-679D72DB6AB6}" type="presOf" srcId="{13AE6191-901B-4B5C-A37C-ED1BC75F33A6}" destId="{0951C0AF-EC06-43E3-8E1B-6EB9D042BFDC}" srcOrd="0" destOrd="0" presId="urn:microsoft.com/office/officeart/2005/8/layout/vList2"/>
    <dgm:cxn modelId="{DE266CB3-6ABF-4A1B-91F3-633EDACCA72C}" srcId="{1DE381BA-0C1F-43FF-8CAA-4C4C0B3AB2D4}" destId="{560491D8-3648-4B27-BAB2-7206AEB03C7E}" srcOrd="0" destOrd="0" parTransId="{42F98EED-BCFA-4FE9-B59B-412825BDF7D4}" sibTransId="{461D55B3-E62B-4B0B-B0F2-94562BD62E9B}"/>
    <dgm:cxn modelId="{DE8EF8BC-6DBE-4129-9D0F-E3F4EA8CCB6A}" srcId="{1DE381BA-0C1F-43FF-8CAA-4C4C0B3AB2D4}" destId="{5C9EF5D5-A3E3-4AC0-8947-DEB4D3554261}" srcOrd="1" destOrd="0" parTransId="{1C355EB3-B84E-4CAE-8DD3-8F6505EE9D62}" sibTransId="{8292DB62-C320-4740-A982-24A9C4179A66}"/>
    <dgm:cxn modelId="{A63CCBC7-7DB1-4A2A-8573-6A1D3DF4AB09}" type="presOf" srcId="{1DE381BA-0C1F-43FF-8CAA-4C4C0B3AB2D4}" destId="{AD122678-FF8A-4E84-9440-6446A68C22CA}" srcOrd="0" destOrd="0" presId="urn:microsoft.com/office/officeart/2005/8/layout/vList2"/>
    <dgm:cxn modelId="{E2F91000-15A7-4F24-B34A-2EB557950FAF}" type="presParOf" srcId="{AD122678-FF8A-4E84-9440-6446A68C22CA}" destId="{9C06FD91-5351-4AE4-ACD6-F67F5F2EFB61}" srcOrd="0" destOrd="0" presId="urn:microsoft.com/office/officeart/2005/8/layout/vList2"/>
    <dgm:cxn modelId="{4126B20D-FBD2-4A49-8125-84FF2CBC8B1C}" type="presParOf" srcId="{AD122678-FF8A-4E84-9440-6446A68C22CA}" destId="{2C53754E-8E54-46DF-A347-FE66DAE076EA}" srcOrd="1" destOrd="0" presId="urn:microsoft.com/office/officeart/2005/8/layout/vList2"/>
    <dgm:cxn modelId="{CA23C545-A7EB-4640-BFDA-4BA31642F0C5}" type="presParOf" srcId="{AD122678-FF8A-4E84-9440-6446A68C22CA}" destId="{D559B766-560B-4CDD-B005-B2A017910AA9}" srcOrd="2" destOrd="0" presId="urn:microsoft.com/office/officeart/2005/8/layout/vList2"/>
    <dgm:cxn modelId="{94BE6B94-9399-4AA6-AEEA-84523E622703}" type="presParOf" srcId="{AD122678-FF8A-4E84-9440-6446A68C22CA}" destId="{02E8A4FC-194A-4110-B9FA-2B872851A87B}" srcOrd="3" destOrd="0" presId="urn:microsoft.com/office/officeart/2005/8/layout/vList2"/>
    <dgm:cxn modelId="{AED910B8-C5B5-4601-BC25-CE4A260D734F}" type="presParOf" srcId="{AD122678-FF8A-4E84-9440-6446A68C22CA}" destId="{0951C0AF-EC06-43E3-8E1B-6EB9D042BFD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6FD91-5351-4AE4-ACD6-F67F5F2EFB61}">
      <dsp:nvSpPr>
        <dsp:cNvPr id="0" name=""/>
        <dsp:cNvSpPr/>
      </dsp:nvSpPr>
      <dsp:spPr>
        <a:xfrm>
          <a:off x="0" y="407831"/>
          <a:ext cx="5710450" cy="14718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Outra alternativa de uso seria a de adicionar probabilidade, então caso o jogador A receba uma bola de tipo X, cada maneira que o jogador  pode rebater teria uma probabilidade de acerto diferente, esses dados poderiam ser buscados no site oficial da federação ou em sites específicos em análises do jogo</a:t>
          </a:r>
          <a:endParaRPr lang="en-US" sz="1700" kern="1200"/>
        </a:p>
      </dsp:txBody>
      <dsp:txXfrm>
        <a:off x="71850" y="479681"/>
        <a:ext cx="5566750" cy="1328160"/>
      </dsp:txXfrm>
    </dsp:sp>
    <dsp:sp modelId="{D559B766-560B-4CDD-B005-B2A017910AA9}">
      <dsp:nvSpPr>
        <dsp:cNvPr id="0" name=""/>
        <dsp:cNvSpPr/>
      </dsp:nvSpPr>
      <dsp:spPr>
        <a:xfrm>
          <a:off x="0" y="1928651"/>
          <a:ext cx="5710450" cy="14718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Pode-se ainda adicionar uma variável que seja o tipo de quadra, e montar a lógica do jogo de acordo, com um tipo de batida sendo beneficiada, outra piorando, pontos mais longos ou mais curtos...</a:t>
          </a:r>
          <a:endParaRPr lang="en-US" sz="1700" kern="1200"/>
        </a:p>
      </dsp:txBody>
      <dsp:txXfrm>
        <a:off x="71850" y="2000501"/>
        <a:ext cx="5566750" cy="1328160"/>
      </dsp:txXfrm>
    </dsp:sp>
    <dsp:sp modelId="{0951C0AF-EC06-43E3-8E1B-6EB9D042BFDC}">
      <dsp:nvSpPr>
        <dsp:cNvPr id="0" name=""/>
        <dsp:cNvSpPr/>
      </dsp:nvSpPr>
      <dsp:spPr>
        <a:xfrm>
          <a:off x="0" y="3449471"/>
          <a:ext cx="5710450" cy="14718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São dezenas de casos de uso, podendo-se aumentar a complexidade até chegar a uma análise fiel do jogo   </a:t>
          </a:r>
          <a:endParaRPr lang="en-US" sz="1700" kern="1200"/>
        </a:p>
      </dsp:txBody>
      <dsp:txXfrm>
        <a:off x="71850" y="3521321"/>
        <a:ext cx="5566750" cy="1328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0B8E-A176-49F2-A3C1-FEDA0200170B}" type="datetime2">
              <a:rPr lang="en-US" smtClean="0"/>
              <a:t>Monday, December 11, 2023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76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A49D-4A7C-4944-9802-8EE0B5A6CEDD}" type="datetime2">
              <a:rPr lang="en-US" smtClean="0"/>
              <a:t>Monday, December 11,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00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9DDD-3B11-4150-8B39-3662C10D8BF9}" type="datetime2">
              <a:rPr lang="en-US" smtClean="0"/>
              <a:t>Monday, December 11,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Monday, December 11, 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8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292D-4609-4E55-92E3-C12C6A1234E8}" type="datetime2">
              <a:rPr lang="en-US" smtClean="0"/>
              <a:t>Monday, December 11, 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61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0E29-2C79-4A2A-B61C-A21B8362A50A}" type="datetime2">
              <a:rPr lang="en-US" smtClean="0"/>
              <a:t>Monday, December 11, 2023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26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0177-5432-41AC-9593-8EC96BFF4F82}" type="datetime2">
              <a:rPr lang="en-US" smtClean="0"/>
              <a:t>Monday, December 11, 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61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9A7B-B2F1-41A3-B969-4E25F618B967}" type="datetime2">
              <a:rPr lang="en-US" smtClean="0"/>
              <a:t>Monday, December 11, 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20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8B79-F222-4FD1-8713-07459E1B5004}" type="datetime2">
              <a:rPr lang="en-US" smtClean="0"/>
              <a:t>Monday, December 11,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30FD-0818-4065-B5FE-410552D9B1BC}" type="datetime2">
              <a:rPr lang="en-US" smtClean="0"/>
              <a:t>Monday, December 11, 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82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D289-0EBF-40C7-B6E8-60285281F180}" type="datetime2">
              <a:rPr lang="en-US" smtClean="0"/>
              <a:t>Monday, December 11, 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9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4CDC665-7415-4DAF-AE09-B9BBC1907393}" type="datetime2">
              <a:rPr lang="en-US" smtClean="0"/>
              <a:t>Monday, December 11,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68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955B3A-C08D-43E6-ABEF-A4F616FB6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9694A-8B4E-4127-9C08-9B8F39B6F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Vídeo 3" descr="Bouncing Tennis Balls And Rackets">
            <a:extLst>
              <a:ext uri="{FF2B5EF4-FFF2-40B4-BE49-F238E27FC236}">
                <a16:creationId xmlns:a16="http://schemas.microsoft.com/office/drawing/2014/main" id="{78A52009-BC92-BC3D-3AD6-CE9625B782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3E47F1-23BD-4D2B-B2D2-9087A6BE4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077417"/>
            <a:ext cx="12188952" cy="2780581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14B129-890D-4089-BB6A-7C2BDEC94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4452732"/>
            <a:ext cx="5278995" cy="1558680"/>
          </a:xfrm>
        </p:spPr>
        <p:txBody>
          <a:bodyPr anchor="b">
            <a:normAutofit/>
          </a:bodyPr>
          <a:lstStyle/>
          <a:p>
            <a:pPr algn="l"/>
            <a:r>
              <a:rPr lang="pt-BR" sz="4800" dirty="0">
                <a:solidFill>
                  <a:srgbClr val="FFFFFF"/>
                </a:solidFill>
              </a:rPr>
              <a:t>APS </a:t>
            </a:r>
            <a:r>
              <a:rPr lang="pt-BR" sz="4800" dirty="0" err="1">
                <a:solidFill>
                  <a:srgbClr val="FFFFFF"/>
                </a:solidFill>
              </a:rPr>
              <a:t>LogComp</a:t>
            </a:r>
            <a:endParaRPr lang="pt-BR" sz="48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CF3E1A-9044-B4D4-3A6E-CBABE870F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6182" y="4452730"/>
            <a:ext cx="4700133" cy="1558679"/>
          </a:xfrm>
        </p:spPr>
        <p:txBody>
          <a:bodyPr anchor="b">
            <a:normAutofit/>
          </a:bodyPr>
          <a:lstStyle/>
          <a:p>
            <a:pPr algn="l"/>
            <a:r>
              <a:rPr lang="pt-BR" sz="2200" dirty="0">
                <a:solidFill>
                  <a:srgbClr val="FFFFFF"/>
                </a:solidFill>
              </a:rPr>
              <a:t>Pedro Dannecker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2CC60F-C99A-48C5-856F-3C79856E9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0074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A2ED1C-4B10-41E7-9BF6-7447B99B9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0074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75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9D62F4B-698C-4A3E-B150-8D32AEC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33D699-F972-442A-9111-79DD65A42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CB0E37-DA39-43FD-AA53-B5F23D898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3" y="-5610"/>
            <a:ext cx="692763" cy="69989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C4A765-D564-4CAD-8AAD-184C71DAE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40E0EF-0EA6-CF46-ACE0-36119FF2C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811" y="328702"/>
            <a:ext cx="4816589" cy="2135867"/>
          </a:xfrm>
        </p:spPr>
        <p:txBody>
          <a:bodyPr anchor="b"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</a:rPr>
              <a:t>Aspiração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0A26E4-6FD7-7E69-BF79-525EF66B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0" name="Graphic 9" descr="Bola de tênis">
            <a:extLst>
              <a:ext uri="{FF2B5EF4-FFF2-40B4-BE49-F238E27FC236}">
                <a16:creationId xmlns:a16="http://schemas.microsoft.com/office/drawing/2014/main" id="{9B2DA791-BB10-1AB5-CB2E-F99A14A4D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815" y="699900"/>
            <a:ext cx="5031557" cy="503155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5201E9-ECDE-445F-A4D5-CBDC7869A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3812" y="2464570"/>
            <a:ext cx="5133786" cy="3511328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pt-BR" sz="2000" dirty="0">
                <a:solidFill>
                  <a:schemeClr val="tx1"/>
                </a:solidFill>
              </a:rPr>
              <a:t>Desde cedo sempre joguei e acompanhei muito o esporte, o </a:t>
            </a:r>
            <a:r>
              <a:rPr lang="pt-BR" sz="2000" b="0" i="0" dirty="0">
                <a:solidFill>
                  <a:schemeClr val="tx1"/>
                </a:solidFill>
                <a:effectLst/>
              </a:rPr>
              <a:t>tênis vai muito além da força física, é um esporte extremamente estratégico, onde cada jogador se torna um estrategista habilidoso na quadra. A escolha precisa de quando atacar, quando defender e a leitura do jogo do adversário são elementos cruciais que fazem do tênis uma batalha de inteligência. Além disso, a variação de estilos de jogo entre tipos de quadra e entre os tenistas destaca a riqueza estratégica do esporte, desde os agressivos jogadores de saque e voleio até os especialistas em trocas de fundo de quadra.</a:t>
            </a:r>
            <a:endParaRPr lang="pt-BR" sz="2000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28B1DC-0672-4B37-99C8-1A33D3D31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DB89D3-7786-4CAE-BB16-92D36C825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63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9D62F4B-698C-4A3E-B150-8D32AEC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33D699-F972-442A-9111-79DD65A42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CB0E37-DA39-43FD-AA53-B5F23D898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3" y="-5610"/>
            <a:ext cx="692763" cy="69989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C4A765-D564-4CAD-8AAD-184C71DAE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5566F9-F57F-FD8D-6F6C-6A584406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812" y="344340"/>
            <a:ext cx="4816589" cy="2135867"/>
          </a:xfrm>
        </p:spPr>
        <p:txBody>
          <a:bodyPr anchor="b"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</a:rPr>
              <a:t>A linguagem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2355B7-B355-8944-3D4C-B9402058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0" name="Graphic 9" descr="Tennis racket and ball">
            <a:extLst>
              <a:ext uri="{FF2B5EF4-FFF2-40B4-BE49-F238E27FC236}">
                <a16:creationId xmlns:a16="http://schemas.microsoft.com/office/drawing/2014/main" id="{6E7E24EF-DBCD-FAE3-B9D6-F8EDB2A10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815" y="699900"/>
            <a:ext cx="5031557" cy="503155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AFAA80-1B68-7EFD-B86A-B3EED099D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3812" y="2525926"/>
            <a:ext cx="4816589" cy="3449972"/>
          </a:xfrm>
        </p:spPr>
        <p:txBody>
          <a:bodyPr anchor="t">
            <a:normAutofit lnSpcReduction="10000"/>
          </a:bodyPr>
          <a:lstStyle/>
          <a:p>
            <a:r>
              <a:rPr lang="pt-BR" sz="2000" b="0" i="0" dirty="0">
                <a:solidFill>
                  <a:schemeClr val="tx1"/>
                </a:solidFill>
                <a:effectLst/>
                <a:latin typeface="Söhne"/>
              </a:rPr>
              <a:t>A linguagem criada </a:t>
            </a:r>
            <a:r>
              <a:rPr lang="pt-BR" sz="2000" dirty="0">
                <a:solidFill>
                  <a:schemeClr val="tx1"/>
                </a:solidFill>
                <a:latin typeface="Söhne"/>
              </a:rPr>
              <a:t>é um emulador interativo de um jogo de tênis. Ela</a:t>
            </a:r>
            <a:r>
              <a:rPr lang="pt-BR" sz="2000" b="0" i="0" dirty="0">
                <a:solidFill>
                  <a:schemeClr val="tx1"/>
                </a:solidFill>
                <a:effectLst/>
                <a:latin typeface="Söhne"/>
              </a:rPr>
              <a:t> pode atrair aqueles interessados em explorar estratégias e táticas específicas do tênis, como </a:t>
            </a:r>
            <a:r>
              <a:rPr lang="pt-BR" sz="2000" dirty="0">
                <a:solidFill>
                  <a:schemeClr val="tx1"/>
                </a:solidFill>
                <a:latin typeface="Söhne"/>
              </a:rPr>
              <a:t>atletas/treinadores</a:t>
            </a:r>
            <a:r>
              <a:rPr lang="pt-BR" sz="2000" b="0" i="0" dirty="0">
                <a:solidFill>
                  <a:schemeClr val="tx1"/>
                </a:solidFill>
                <a:effectLst/>
                <a:latin typeface="Söhne"/>
              </a:rPr>
              <a:t>. Programar comportamentos de jogadores virtuais, simular diferentes estilos de jogo, estratégias automatizadas e experimentar cenários estratégicos únicos oferece uma abordagem inédita para a análise e compreensão das nuances táticas do esporte.</a:t>
            </a:r>
            <a:endParaRPr lang="pt-BR" sz="2000" dirty="0">
              <a:solidFill>
                <a:schemeClr val="tx1"/>
              </a:solidFill>
              <a:latin typeface="Söhne"/>
            </a:endParaRPr>
          </a:p>
          <a:p>
            <a:pPr marL="0" indent="0">
              <a:buNone/>
            </a:pPr>
            <a:endParaRPr lang="pt-BR" sz="1800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28B1DC-0672-4B37-99C8-1A33D3D31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DB89D3-7786-4CAE-BB16-92D36C825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77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E1FABE-B8DA-46E1-365A-A6DCDDE93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Mudanças no compilador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99C2E3-6828-5560-EABA-C5C6FCB82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O compilador 2.3 foi usado como base, mas com adaptações para essa linguagem:</a:t>
            </a:r>
          </a:p>
          <a:p>
            <a:r>
              <a:rPr lang="pt-BR" dirty="0"/>
              <a:t>Adição de </a:t>
            </a:r>
            <a:r>
              <a:rPr lang="pt-BR" dirty="0" err="1"/>
              <a:t>While</a:t>
            </a:r>
            <a:r>
              <a:rPr lang="pt-BR" dirty="0"/>
              <a:t>, para o loop do jogo</a:t>
            </a:r>
          </a:p>
          <a:p>
            <a:r>
              <a:rPr lang="pt-BR" dirty="0"/>
              <a:t>Alteração do </a:t>
            </a:r>
            <a:r>
              <a:rPr lang="pt-BR" dirty="0" err="1"/>
              <a:t>Scanln</a:t>
            </a:r>
            <a:r>
              <a:rPr lang="pt-BR" dirty="0"/>
              <a:t> para receber apenas as </a:t>
            </a:r>
            <a:r>
              <a:rPr lang="pt-BR" dirty="0" err="1"/>
              <a:t>strings</a:t>
            </a:r>
            <a:r>
              <a:rPr lang="pt-BR" dirty="0"/>
              <a:t> selecionadas como player </a:t>
            </a:r>
            <a:r>
              <a:rPr lang="pt-BR" dirty="0" err="1"/>
              <a:t>actions</a:t>
            </a:r>
            <a:endParaRPr lang="pt-BR" dirty="0"/>
          </a:p>
          <a:p>
            <a:r>
              <a:rPr lang="pt-BR" dirty="0"/>
              <a:t>Definição das player </a:t>
            </a:r>
            <a:r>
              <a:rPr lang="pt-BR" dirty="0" err="1"/>
              <a:t>actions</a:t>
            </a:r>
            <a:endParaRPr lang="pt-BR" dirty="0"/>
          </a:p>
          <a:p>
            <a:r>
              <a:rPr lang="pt-BR" dirty="0"/>
              <a:t>Adição do operador +=, para iterar as variáveis de pontuação</a:t>
            </a:r>
          </a:p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B68FA5-FA2A-98EA-FC3E-1AAAA32A2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36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230F6-96E5-C063-DEED-B0E9BAA22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Características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85F0AB-B75D-7E13-332C-A92CCB370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linguagem foi feita visando a interatividade, dessa forma utilizando o </a:t>
            </a:r>
            <a:r>
              <a:rPr lang="pt-BR" dirty="0" err="1"/>
              <a:t>Scanln</a:t>
            </a:r>
            <a:r>
              <a:rPr lang="pt-BR" dirty="0"/>
              <a:t> que só permite a entrada de ações do jogador </a:t>
            </a:r>
            <a:r>
              <a:rPr lang="pt-BR" dirty="0" err="1"/>
              <a:t>pré</a:t>
            </a:r>
            <a:r>
              <a:rPr lang="pt-BR" dirty="0"/>
              <a:t>-registradas. Também foi feita permitindo a declaração de variáveis e loops, dessa forma os usuários podem criar quantos jogadores ou variáveis de análise necessários além de implementar a simulação do jogo da maneira que quiserem e com suas escolhas de regras. </a:t>
            </a:r>
          </a:p>
          <a:p>
            <a:r>
              <a:rPr lang="pt-BR" dirty="0"/>
              <a:t>O slide a seguir apresentará um exemplo de jogo simples, em que possuímos 3 </a:t>
            </a:r>
            <a:r>
              <a:rPr lang="pt-BR" dirty="0" err="1"/>
              <a:t>whiles</a:t>
            </a:r>
            <a:r>
              <a:rPr lang="pt-BR" dirty="0"/>
              <a:t>, para o jogo, os games e os pontos. Sempre que o limite é atingido ele passa para o </a:t>
            </a:r>
            <a:r>
              <a:rPr lang="pt-BR" dirty="0" err="1"/>
              <a:t>while</a:t>
            </a:r>
            <a:r>
              <a:rPr lang="pt-BR" dirty="0"/>
              <a:t> externo ao atual e retorna as pontuações durante o jogo e quem venceu ao final.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1781A0-2490-EF7D-11AC-CCC36ED8A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15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B637D-9C1B-50B8-44E1-6A24746E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uso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791E29-9D92-F619-52E3-39878C5C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6</a:t>
            </a:fld>
            <a:endParaRPr lang="en-US"/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DC4928EA-4B76-79B2-510F-96BCCFBFF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345" y="1547446"/>
            <a:ext cx="4176837" cy="4487593"/>
          </a:xfr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E1D6F59-2017-8685-836F-BB350A09C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424" y="1547446"/>
            <a:ext cx="4677428" cy="448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4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8A3AEA-8067-474F-940E-BD5B58D88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ackground Gray Rectangle">
            <a:extLst>
              <a:ext uri="{FF2B5EF4-FFF2-40B4-BE49-F238E27FC236}">
                <a16:creationId xmlns:a16="http://schemas.microsoft.com/office/drawing/2014/main" id="{D803427E-36C0-4811-BE64-ACF653F6A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White Rectangle">
            <a:extLst>
              <a:ext uri="{FF2B5EF4-FFF2-40B4-BE49-F238E27FC236}">
                <a16:creationId xmlns:a16="http://schemas.microsoft.com/office/drawing/2014/main" id="{D9231370-89C4-4981-8C91-A3F3D1146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6073CB-57E4-A871-A30D-E2EEBAEDF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940910"/>
            <a:ext cx="5069451" cy="4976179"/>
          </a:xfrm>
        </p:spPr>
        <p:txBody>
          <a:bodyPr>
            <a:normAutofit/>
          </a:bodyPr>
          <a:lstStyle/>
          <a:p>
            <a:r>
              <a:rPr lang="pt-BR" dirty="0"/>
              <a:t>Exemplos de uso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DAC8A4-E6EB-33F1-DB02-F04E79DA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cxnSp>
        <p:nvCxnSpPr>
          <p:cNvPr id="18" name="Vertical Connector">
            <a:extLst>
              <a:ext uri="{FF2B5EF4-FFF2-40B4-BE49-F238E27FC236}">
                <a16:creationId xmlns:a16="http://schemas.microsoft.com/office/drawing/2014/main" id="{474D4826-9FF4-4E17-AB42-146B76BD3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Horizontal Connector 2">
            <a:extLst>
              <a:ext uri="{FF2B5EF4-FFF2-40B4-BE49-F238E27FC236}">
                <a16:creationId xmlns:a16="http://schemas.microsoft.com/office/drawing/2014/main" id="{C5873965-CEB2-46E1-951E-037689B0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Espaço Reservado para Conteúdo 2">
            <a:extLst>
              <a:ext uri="{FF2B5EF4-FFF2-40B4-BE49-F238E27FC236}">
                <a16:creationId xmlns:a16="http://schemas.microsoft.com/office/drawing/2014/main" id="{1948EA0D-A5DB-DEAD-7188-4A0C793B6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3594134"/>
              </p:ext>
            </p:extLst>
          </p:nvPr>
        </p:nvGraphicFramePr>
        <p:xfrm>
          <a:off x="5766179" y="805218"/>
          <a:ext cx="5710451" cy="5329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4304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9D62F4B-698C-4A3E-B150-8D32AEC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33D699-F972-442A-9111-79DD65A42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CB0E37-DA39-43FD-AA53-B5F23D898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3" y="-5610"/>
            <a:ext cx="692763" cy="69989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C4A765-D564-4CAD-8AAD-184C71DAE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980956-0239-A6D1-D827-9F2F44CC8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812" y="540167"/>
            <a:ext cx="4816589" cy="2135867"/>
          </a:xfrm>
        </p:spPr>
        <p:txBody>
          <a:bodyPr anchor="b">
            <a:normAutofit/>
          </a:bodyPr>
          <a:lstStyle/>
          <a:p>
            <a:r>
              <a:rPr lang="pt-BR" sz="4800" b="0" i="0">
                <a:solidFill>
                  <a:schemeClr val="tx1"/>
                </a:solidFill>
                <a:effectLst/>
                <a:latin typeface="Söhne"/>
              </a:rPr>
              <a:t>Próximas iniciativas</a:t>
            </a:r>
            <a:endParaRPr lang="pt-BR" sz="4800">
              <a:solidFill>
                <a:schemeClr val="tx1"/>
              </a:solidFill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AD18B3-A93C-D139-198C-7B5404016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0" name="Graphic 9" descr="Marca de seleção">
            <a:extLst>
              <a:ext uri="{FF2B5EF4-FFF2-40B4-BE49-F238E27FC236}">
                <a16:creationId xmlns:a16="http://schemas.microsoft.com/office/drawing/2014/main" id="{5A70C291-2872-0B42-BDDB-2998C1BCD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815" y="699900"/>
            <a:ext cx="5031557" cy="503155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D00CFE-A401-8F2E-EC8A-FF8E0A651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3812" y="2880452"/>
            <a:ext cx="4816589" cy="3095445"/>
          </a:xfrm>
        </p:spPr>
        <p:txBody>
          <a:bodyPr anchor="t">
            <a:normAutofit/>
          </a:bodyPr>
          <a:lstStyle/>
          <a:p>
            <a:r>
              <a:rPr lang="pt-BR" sz="1800" dirty="0">
                <a:solidFill>
                  <a:schemeClr val="tx1"/>
                </a:solidFill>
              </a:rPr>
              <a:t>Adicionar mais player </a:t>
            </a:r>
            <a:r>
              <a:rPr lang="pt-BR" sz="1800" dirty="0" err="1">
                <a:solidFill>
                  <a:schemeClr val="tx1"/>
                </a:solidFill>
              </a:rPr>
              <a:t>actions</a:t>
            </a:r>
            <a:r>
              <a:rPr lang="pt-BR" sz="1800" dirty="0">
                <a:solidFill>
                  <a:schemeClr val="tx1"/>
                </a:solidFill>
              </a:rPr>
              <a:t>, como posicionamento</a:t>
            </a:r>
          </a:p>
          <a:p>
            <a:r>
              <a:rPr lang="pt-BR" sz="1800" dirty="0">
                <a:solidFill>
                  <a:schemeClr val="tx1"/>
                </a:solidFill>
              </a:rPr>
              <a:t>Criar um </a:t>
            </a:r>
            <a:r>
              <a:rPr lang="pt-BR" sz="1800" dirty="0" err="1">
                <a:solidFill>
                  <a:schemeClr val="tx1"/>
                </a:solidFill>
              </a:rPr>
              <a:t>struct</a:t>
            </a:r>
            <a:r>
              <a:rPr lang="pt-BR" sz="1800" dirty="0">
                <a:solidFill>
                  <a:schemeClr val="tx1"/>
                </a:solidFill>
              </a:rPr>
              <a:t> que represente cada player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28B1DC-0672-4B37-99C8-1A33D3D31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DB89D3-7786-4CAE-BB16-92D36C825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348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494</Words>
  <Application>Microsoft Office PowerPoint</Application>
  <PresentationFormat>Widescreen</PresentationFormat>
  <Paragraphs>30</Paragraphs>
  <Slides>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Arial</vt:lpstr>
      <vt:lpstr>Dante</vt:lpstr>
      <vt:lpstr>Dante (Headings)2</vt:lpstr>
      <vt:lpstr>Helvetica Neue Medium</vt:lpstr>
      <vt:lpstr>Söhne</vt:lpstr>
      <vt:lpstr>Wingdings 2</vt:lpstr>
      <vt:lpstr>OffsetVTI</vt:lpstr>
      <vt:lpstr>APS LogComp</vt:lpstr>
      <vt:lpstr>Aspiração</vt:lpstr>
      <vt:lpstr>A linguagem</vt:lpstr>
      <vt:lpstr>Mudanças no compilador</vt:lpstr>
      <vt:lpstr>Características</vt:lpstr>
      <vt:lpstr>Exemplo de uso</vt:lpstr>
      <vt:lpstr>Exemplos de uso</vt:lpstr>
      <vt:lpstr>Próximas iniciativas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APS LogComp</dc:title>
  <dc:creator>Pedro Dannecker</dc:creator>
  <cp:lastModifiedBy>Pedro Dannecker</cp:lastModifiedBy>
  <cp:revision>3</cp:revision>
  <dcterms:created xsi:type="dcterms:W3CDTF">2023-12-12T02:41:09Z</dcterms:created>
  <dcterms:modified xsi:type="dcterms:W3CDTF">2023-12-12T14:40:51Z</dcterms:modified>
</cp:coreProperties>
</file>